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1CC"/>
    <a:srgbClr val="AAA190"/>
    <a:srgbClr val="716857"/>
    <a:srgbClr val="CAC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84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61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61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7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655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76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47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34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91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90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9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EB070-4AEC-4E46-AD62-8978BC309EE8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C542A-2F7E-4AA2-A35B-EA8D4B02A5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5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9000" b="-10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solidFill>
            <a:schemeClr val="tx1">
              <a:alpha val="76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Franklin Gothic Heavy" panose="020B0903020102020204" pitchFamily="34" charset="0"/>
                <a:cs typeface="Times New Roman" panose="02020603050405020304" pitchFamily="18" charset="0"/>
              </a:rPr>
              <a:t>Физический калькулятор</a:t>
            </a:r>
            <a:endParaRPr lang="ru-RU" dirty="0">
              <a:solidFill>
                <a:schemeClr val="bg1"/>
              </a:solidFill>
              <a:latin typeface="Franklin Gothic Heavy" panose="020B09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843338"/>
            <a:ext cx="9144000" cy="1655762"/>
          </a:xfrm>
          <a:solidFill>
            <a:schemeClr val="tx1">
              <a:alpha val="76000"/>
            </a:schemeClr>
          </a:solidFill>
        </p:spPr>
        <p:txBody>
          <a:bodyPr anchor="ctr"/>
          <a:lstStyle/>
          <a:p>
            <a:r>
              <a:rPr lang="ru-RU" b="1" dirty="0" smtClean="0">
                <a:solidFill>
                  <a:schemeClr val="bg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Автор: Егорова Дарья Валерьевна</a:t>
            </a:r>
            <a:endParaRPr lang="ru-RU" b="1" dirty="0">
              <a:solidFill>
                <a:schemeClr val="bg1"/>
              </a:solidFill>
              <a:latin typeface="Sylfaen" panose="010A050205030603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2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Игра для запоминания 2023-11-10 03-28-3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7263" y="1825625"/>
            <a:ext cx="5195887" cy="4351338"/>
          </a:xfrm>
        </p:spPr>
      </p:pic>
    </p:spTree>
    <p:extLst>
      <p:ext uri="{BB962C8B-B14F-4D97-AF65-F5344CB8AC3E}">
        <p14:creationId xmlns:p14="http://schemas.microsoft.com/office/powerpoint/2010/main" val="63395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D2D1CC"/>
          </a:solidFill>
        </p:spPr>
        <p:txBody>
          <a:bodyPr/>
          <a:lstStyle/>
          <a:p>
            <a:endParaRPr lang="ru-RU" dirty="0"/>
          </a:p>
        </p:txBody>
      </p:sp>
      <p:pic>
        <p:nvPicPr>
          <p:cNvPr id="4" name="Решебник задач 2023-11-10 03-30-09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5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152650"/>
            <a:ext cx="10515600" cy="3697288"/>
          </a:xfrm>
        </p:spPr>
      </p:pic>
    </p:spTree>
    <p:extLst>
      <p:ext uri="{BB962C8B-B14F-4D97-AF65-F5344CB8AC3E}">
        <p14:creationId xmlns:p14="http://schemas.microsoft.com/office/powerpoint/2010/main" val="239075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Franklin Gothic Heavy" panose="020B0903020102020204" pitchFamily="34" charset="0"/>
              </a:rPr>
              <a:t>Развитие проекта</a:t>
            </a:r>
            <a:endParaRPr lang="ru-RU" dirty="0">
              <a:latin typeface="Franklin Gothic Heavy" panose="020B0903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40067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400" dirty="0" smtClean="0">
                <a:latin typeface="Sylfaen" panose="010A0502050306030303" pitchFamily="18" charset="0"/>
              </a:rPr>
              <a:t>Улучшить выбор </a:t>
            </a:r>
            <a:r>
              <a:rPr lang="ru-RU" sz="2400" dirty="0" err="1" smtClean="0">
                <a:latin typeface="Sylfaen" panose="010A0502050306030303" pitchFamily="18" charset="0"/>
              </a:rPr>
              <a:t>рандомного</a:t>
            </a:r>
            <a:r>
              <a:rPr lang="ru-RU" sz="2400" dirty="0" smtClean="0">
                <a:latin typeface="Sylfaen" panose="010A0502050306030303" pitchFamily="18" charset="0"/>
              </a:rPr>
              <a:t> элемента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latin typeface="Sylfaen" panose="010A0502050306030303" pitchFamily="18" charset="0"/>
              </a:rPr>
              <a:t>Подумать над дизайном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latin typeface="Sylfaen" panose="010A0502050306030303" pitchFamily="18" charset="0"/>
              </a:rPr>
              <a:t>Добавить словарь основных физических понятий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907" y="709612"/>
            <a:ext cx="3195544" cy="34257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5" y="3128963"/>
            <a:ext cx="22479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7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Franklin Gothic Heavy" panose="020B0903020102020204" pitchFamily="34" charset="0"/>
              </a:rPr>
              <a:t>Вывод</a:t>
            </a:r>
            <a:endParaRPr lang="ru-RU" dirty="0">
              <a:latin typeface="Franklin Gothic Heavy" panose="020B0903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Sylfaen" panose="010A0502050306030303" pitchFamily="18" charset="0"/>
              </a:rPr>
              <a:t>У меня получилось разработать физический калькулятор на </a:t>
            </a:r>
            <a:r>
              <a:rPr lang="en-US" sz="2400" dirty="0" smtClean="0">
                <a:latin typeface="Sylfaen" panose="010A0502050306030303" pitchFamily="18" charset="0"/>
              </a:rPr>
              <a:t>PyQt5,</a:t>
            </a:r>
            <a:r>
              <a:rPr lang="ru-RU" sz="2400" dirty="0" smtClean="0">
                <a:latin typeface="Sylfaen" panose="010A0502050306030303" pitchFamily="18" charset="0"/>
              </a:rPr>
              <a:t> с дополнительными разделами</a:t>
            </a:r>
            <a:r>
              <a:rPr lang="en-US" sz="2400" dirty="0" smtClean="0">
                <a:latin typeface="Sylfaen" panose="010A0502050306030303" pitchFamily="18" charset="0"/>
              </a:rPr>
              <a:t> </a:t>
            </a:r>
            <a:endParaRPr lang="ru-RU" sz="2400" dirty="0">
              <a:latin typeface="Sylfaen" panose="010A0502050306030303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6094"/>
            <a:ext cx="2247900" cy="35052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5" y="3219450"/>
            <a:ext cx="2247900" cy="2247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753269"/>
            <a:ext cx="22479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6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9000" b="-10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419225" y="2217738"/>
            <a:ext cx="9144000" cy="2387600"/>
          </a:xfrm>
          <a:solidFill>
            <a:schemeClr val="tx1">
              <a:alpha val="76000"/>
            </a:schemeClr>
          </a:solidFill>
        </p:spPr>
        <p:txBody>
          <a:bodyPr anchor="ctr"/>
          <a:lstStyle/>
          <a:p>
            <a:r>
              <a:rPr lang="ru-RU" dirty="0" smtClean="0">
                <a:solidFill>
                  <a:schemeClr val="bg1"/>
                </a:solidFill>
                <a:latin typeface="Franklin Gothic Heavy" panose="020B0903020102020204" pitchFamily="34" charset="0"/>
              </a:rPr>
              <a:t>Спасибо за внимание</a:t>
            </a:r>
            <a:endParaRPr lang="ru-RU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46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Прямая соединительная линия 33"/>
          <p:cNvCxnSpPr>
            <a:stCxn id="6" idx="0"/>
          </p:cNvCxnSpPr>
          <p:nvPr/>
        </p:nvCxnSpPr>
        <p:spPr>
          <a:xfrm flipH="1">
            <a:off x="5895975" y="2343944"/>
            <a:ext cx="4525180" cy="45140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3" idx="3"/>
            <a:endCxn id="5" idx="0"/>
          </p:cNvCxnSpPr>
          <p:nvPr/>
        </p:nvCxnSpPr>
        <p:spPr>
          <a:xfrm flipV="1">
            <a:off x="6743700" y="742771"/>
            <a:ext cx="1747838" cy="32585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5" idx="0"/>
            <a:endCxn id="6" idx="0"/>
          </p:cNvCxnSpPr>
          <p:nvPr/>
        </p:nvCxnSpPr>
        <p:spPr>
          <a:xfrm>
            <a:off x="8491538" y="742771"/>
            <a:ext cx="1929617" cy="16011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Franklin Gothic Heavy" panose="020B0903020102020204" pitchFamily="34" charset="0"/>
              </a:rPr>
              <a:t>Идея проекта</a:t>
            </a:r>
            <a:endParaRPr lang="ru-RU" dirty="0">
              <a:latin typeface="Franklin Gothic Heavy" panose="020B0903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9055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Sylfaen" panose="010A0502050306030303" pitchFamily="18" charset="0"/>
              </a:rPr>
              <a:t>В этом году я решила сдавать ОГЭ по физике, и поняла, что можно создать один ресурс, содержащий в себе расчет правильного ответа, игру, для запоминания формул и </a:t>
            </a:r>
            <a:r>
              <a:rPr lang="ru-RU" sz="2400" dirty="0" err="1" smtClean="0">
                <a:latin typeface="Sylfaen" panose="010A0502050306030303" pitchFamily="18" charset="0"/>
              </a:rPr>
              <a:t>решебник</a:t>
            </a:r>
            <a:r>
              <a:rPr lang="ru-RU" sz="2400" dirty="0" smtClean="0">
                <a:latin typeface="Sylfaen" panose="010A0502050306030303" pitchFamily="18" charset="0"/>
              </a:rPr>
              <a:t> задач</a:t>
            </a:r>
            <a:endParaRPr lang="ru-RU" sz="2400" dirty="0">
              <a:latin typeface="Sylfaen" panose="010A0502050306030303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742771"/>
            <a:ext cx="2581275" cy="34490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310" y="2343944"/>
            <a:ext cx="2779690" cy="2485231"/>
          </a:xfrm>
          <a:prstGeom prst="rect">
            <a:avLst/>
          </a:prstGeom>
        </p:spPr>
      </p:pic>
      <p:cxnSp>
        <p:nvCxnSpPr>
          <p:cNvPr id="36" name="Прямая соединительная линия 35"/>
          <p:cNvCxnSpPr>
            <a:stCxn id="3" idx="3"/>
          </p:cNvCxnSpPr>
          <p:nvPr/>
        </p:nvCxnSpPr>
        <p:spPr>
          <a:xfrm flipH="1">
            <a:off x="5895975" y="4001294"/>
            <a:ext cx="847725" cy="28567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43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Арка 8"/>
          <p:cNvSpPr/>
          <p:nvPr/>
        </p:nvSpPr>
        <p:spPr>
          <a:xfrm rot="10800000">
            <a:off x="6286500" y="455613"/>
            <a:ext cx="4152900" cy="4019550"/>
          </a:xfrm>
          <a:prstGeom prst="blockArc">
            <a:avLst/>
          </a:prstGeom>
          <a:solidFill>
            <a:srgbClr val="AAA19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Franklin Gothic Heavy" panose="020B0903020102020204" pitchFamily="34" charset="0"/>
              </a:rPr>
              <a:t>Он создан для:</a:t>
            </a:r>
            <a:endParaRPr lang="ru-RU" dirty="0">
              <a:latin typeface="Franklin Gothic Heavy" panose="020B0903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95312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400" dirty="0" smtClean="0">
                <a:latin typeface="Sylfaen" panose="010A0502050306030303" pitchFamily="18" charset="0"/>
              </a:rPr>
              <a:t>Упрощение вычислений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latin typeface="Sylfaen" panose="010A0502050306030303" pitchFamily="18" charset="0"/>
              </a:rPr>
              <a:t>Запоминание формул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latin typeface="Sylfaen" panose="010A0502050306030303" pitchFamily="18" charset="0"/>
              </a:rPr>
              <a:t>Наработка решения задач</a:t>
            </a:r>
          </a:p>
          <a:p>
            <a:pPr marL="0" indent="0">
              <a:buNone/>
            </a:pPr>
            <a:endParaRPr lang="ru-RU" sz="2400" dirty="0" smtClean="0">
              <a:latin typeface="Sylfaen" panose="010A0502050306030303" pitchFamily="18" charset="0"/>
            </a:endParaRPr>
          </a:p>
          <a:p>
            <a:pPr marL="0" indent="0">
              <a:buNone/>
            </a:pPr>
            <a:r>
              <a:rPr lang="ru-RU" sz="2400" dirty="0" smtClean="0">
                <a:latin typeface="Sylfaen" panose="010A0502050306030303" pitchFamily="18" charset="0"/>
              </a:rPr>
              <a:t>Все это важно для человека, сдающего ОГЭ по физике, да и просто учащихся.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855" y="815975"/>
            <a:ext cx="2247900" cy="22669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55" y="815975"/>
            <a:ext cx="2848869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6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Franklin Gothic Heavy" panose="020B0903020102020204" pitchFamily="34" charset="0"/>
              </a:rPr>
              <a:t>Структура проекта</a:t>
            </a:r>
            <a:endParaRPr lang="ru-RU" dirty="0">
              <a:latin typeface="Franklin Gothic Heavy" panose="020B0903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400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Sylfaen" panose="010A0502050306030303" pitchFamily="18" charset="0"/>
              </a:rPr>
              <a:t>Проект содержит: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latin typeface="Sylfaen" panose="010A0502050306030303" pitchFamily="18" charset="0"/>
              </a:rPr>
              <a:t>Три питон файла: </a:t>
            </a:r>
            <a:r>
              <a:rPr lang="en-US" sz="2400" dirty="0" smtClean="0">
                <a:latin typeface="Sylfaen" panose="010A0502050306030303" pitchFamily="18" charset="0"/>
              </a:rPr>
              <a:t>main.py, game.py, zadachi.py; </a:t>
            </a:r>
            <a:r>
              <a:rPr lang="ru-RU" sz="2400" dirty="0">
                <a:latin typeface="Sylfaen" panose="010A0502050306030303" pitchFamily="18" charset="0"/>
              </a:rPr>
              <a:t>к</a:t>
            </a:r>
            <a:r>
              <a:rPr lang="ru-RU" sz="2400" dirty="0" smtClean="0">
                <a:latin typeface="Sylfaen" panose="010A0502050306030303" pitchFamily="18" charset="0"/>
              </a:rPr>
              <a:t>аждый отвечает за соответствующий класс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latin typeface="Sylfaen" panose="010A0502050306030303" pitchFamily="18" charset="0"/>
              </a:rPr>
              <a:t>Папка </a:t>
            </a:r>
            <a:r>
              <a:rPr lang="en-US" sz="2400" dirty="0" smtClean="0">
                <a:latin typeface="Sylfaen" panose="010A0502050306030303" pitchFamily="18" charset="0"/>
              </a:rPr>
              <a:t>pictures </a:t>
            </a:r>
            <a:r>
              <a:rPr lang="ru-RU" sz="2400" dirty="0" smtClean="0">
                <a:latin typeface="Sylfaen" panose="010A0502050306030303" pitchFamily="18" charset="0"/>
              </a:rPr>
              <a:t>с графикой</a:t>
            </a:r>
          </a:p>
          <a:p>
            <a:pPr marL="514350" indent="-514350">
              <a:buAutoNum type="arabicPeriod"/>
            </a:pPr>
            <a:r>
              <a:rPr lang="ru-RU" sz="2400" dirty="0">
                <a:latin typeface="Sylfaen" panose="010A0502050306030303" pitchFamily="18" charset="0"/>
              </a:rPr>
              <a:t> </a:t>
            </a:r>
            <a:r>
              <a:rPr lang="ru-RU" sz="2400" dirty="0" smtClean="0">
                <a:latin typeface="Sylfaen" panose="010A0502050306030303" pitchFamily="18" charset="0"/>
              </a:rPr>
              <a:t>Три файла с дизайном каждого окна</a:t>
            </a:r>
          </a:p>
          <a:p>
            <a:pPr marL="514350" indent="-514350">
              <a:buAutoNum type="arabicPeriod"/>
            </a:pPr>
            <a:r>
              <a:rPr lang="ru-RU" sz="2400" dirty="0" smtClean="0">
                <a:latin typeface="Sylfaen" panose="010A0502050306030303" pitchFamily="18" charset="0"/>
              </a:rPr>
              <a:t>Файл </a:t>
            </a:r>
            <a:r>
              <a:rPr lang="en-US" sz="2400" dirty="0" smtClean="0">
                <a:latin typeface="Sylfaen" panose="010A0502050306030303" pitchFamily="18" charset="0"/>
              </a:rPr>
              <a:t>histor.txt</a:t>
            </a:r>
            <a:r>
              <a:rPr lang="ru-RU" sz="2400" dirty="0" smtClean="0">
                <a:latin typeface="Sylfaen" panose="010A0502050306030303" pitchFamily="18" charset="0"/>
              </a:rPr>
              <a:t>, в который записывается история расчета формул</a:t>
            </a:r>
          </a:p>
          <a:p>
            <a:pPr marL="514350" indent="-514350">
              <a:buAutoNum type="arabicPeriod"/>
            </a:pPr>
            <a:endParaRPr lang="ru-RU" sz="2400" dirty="0">
              <a:latin typeface="Sylfaen" panose="010A0502050306030303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105025"/>
            <a:ext cx="2247900" cy="22479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769144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Franklin Gothic Heavy" panose="020B0903020102020204" pitchFamily="34" charset="0"/>
              </a:rPr>
              <a:t>Папка с проектом</a:t>
            </a:r>
            <a:endParaRPr lang="ru-RU" dirty="0">
              <a:latin typeface="Franklin Gothic Heavy" panose="020B0903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647" r="50891" b="43813"/>
          <a:stretch/>
        </p:blipFill>
        <p:spPr>
          <a:xfrm>
            <a:off x="2419350" y="1690688"/>
            <a:ext cx="6696075" cy="4429623"/>
          </a:xfrm>
        </p:spPr>
      </p:pic>
    </p:spTree>
    <p:extLst>
      <p:ext uri="{BB962C8B-B14F-4D97-AF65-F5344CB8AC3E}">
        <p14:creationId xmlns:p14="http://schemas.microsoft.com/office/powerpoint/2010/main" val="299793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Franklin Gothic Heavy" panose="020B0903020102020204" pitchFamily="34" charset="0"/>
              </a:rPr>
              <a:t>Пользовательский интерфейс</a:t>
            </a:r>
            <a:endParaRPr lang="ru-RU" dirty="0">
              <a:latin typeface="Franklin Gothic Heavy" panose="020B0903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7" t="16272" r="19464" b="20467"/>
          <a:stretch/>
        </p:blipFill>
        <p:spPr>
          <a:xfrm>
            <a:off x="466725" y="1690689"/>
            <a:ext cx="6505576" cy="3775324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5" t="28871" r="37705" b="33060"/>
          <a:stretch/>
        </p:blipFill>
        <p:spPr>
          <a:xfrm>
            <a:off x="7143750" y="1690688"/>
            <a:ext cx="2924176" cy="25047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9" t="33889" r="27422" b="38194"/>
          <a:stretch/>
        </p:blipFill>
        <p:spPr>
          <a:xfrm>
            <a:off x="7143750" y="4604000"/>
            <a:ext cx="4543425" cy="15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7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Franklin Gothic Heavy" panose="020B0903020102020204" pitchFamily="34" charset="0"/>
              </a:rPr>
              <a:t>Технологии </a:t>
            </a:r>
            <a:r>
              <a:rPr lang="en-US" dirty="0" smtClean="0">
                <a:latin typeface="Franklin Gothic Heavy" panose="020B0903020102020204" pitchFamily="34" charset="0"/>
              </a:rPr>
              <a:t>PyQt5 </a:t>
            </a:r>
            <a:r>
              <a:rPr lang="ru-RU" dirty="0" smtClean="0">
                <a:latin typeface="Franklin Gothic Heavy" panose="020B0903020102020204" pitchFamily="34" charset="0"/>
              </a:rPr>
              <a:t>и свои модули</a:t>
            </a:r>
            <a:endParaRPr lang="ru-RU" dirty="0">
              <a:latin typeface="Franklin Gothic Heavy" panose="020B0903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9" t="9485" r="31777" b="73441"/>
          <a:stretch/>
        </p:blipFill>
        <p:spPr>
          <a:xfrm>
            <a:off x="2203877" y="2638424"/>
            <a:ext cx="7784245" cy="1990725"/>
          </a:xfrm>
        </p:spPr>
      </p:pic>
    </p:spTree>
    <p:extLst>
      <p:ext uri="{BB962C8B-B14F-4D97-AF65-F5344CB8AC3E}">
        <p14:creationId xmlns:p14="http://schemas.microsoft.com/office/powerpoint/2010/main" val="240345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Franklin Gothic Heavy" panose="020B0903020102020204" pitchFamily="34" charset="0"/>
              </a:rPr>
              <a:t>База данных</a:t>
            </a:r>
            <a:endParaRPr lang="ru-RU" dirty="0">
              <a:latin typeface="Franklin Gothic Heavy" panose="020B0903020102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7" r="31161" b="40168"/>
          <a:stretch/>
        </p:blipFill>
        <p:spPr>
          <a:xfrm>
            <a:off x="199611" y="1835472"/>
            <a:ext cx="5941943" cy="375956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7903" t="10387" r="39256" b="61330"/>
          <a:stretch/>
        </p:blipFill>
        <p:spPr>
          <a:xfrm>
            <a:off x="6400800" y="3114847"/>
            <a:ext cx="6559827" cy="2480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4095" y="5739819"/>
            <a:ext cx="441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ylfaen" panose="010A0502050306030303" pitchFamily="18" charset="0"/>
              </a:rPr>
              <a:t>physic</a:t>
            </a:r>
            <a:endParaRPr lang="ru-RU" sz="2400" dirty="0">
              <a:latin typeface="Sylfaen" panose="010A05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49478" y="5739818"/>
            <a:ext cx="2862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ylfaen" panose="010A0502050306030303" pitchFamily="18" charset="0"/>
              </a:rPr>
              <a:t>tasks</a:t>
            </a:r>
            <a:endParaRPr lang="ru-RU" sz="2400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57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Franklin Gothic Heavy" panose="020B0903020102020204" pitchFamily="34" charset="0"/>
              </a:rPr>
              <a:t>Видео демонстрация</a:t>
            </a:r>
            <a:endParaRPr lang="ru-RU" dirty="0">
              <a:latin typeface="Franklin Gothic Heavy" panose="020B0903020102020204" pitchFamily="34" charset="0"/>
            </a:endParaRPr>
          </a:p>
        </p:txBody>
      </p:sp>
      <p:pic>
        <p:nvPicPr>
          <p:cNvPr id="6" name="MainWindow 2023-11-10 03-25-36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4274.0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6638" y="1825625"/>
            <a:ext cx="7577137" cy="4351338"/>
          </a:xfrm>
        </p:spPr>
      </p:pic>
    </p:spTree>
    <p:extLst>
      <p:ext uri="{BB962C8B-B14F-4D97-AF65-F5344CB8AC3E}">
        <p14:creationId xmlns:p14="http://schemas.microsoft.com/office/powerpoint/2010/main" val="621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156</Words>
  <Application>Microsoft Office PowerPoint</Application>
  <PresentationFormat>Широкоэкранный</PresentationFormat>
  <Paragraphs>30</Paragraphs>
  <Slides>14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Franklin Gothic Heavy</vt:lpstr>
      <vt:lpstr>Sylfaen</vt:lpstr>
      <vt:lpstr>Times New Roman</vt:lpstr>
      <vt:lpstr>Тема Office</vt:lpstr>
      <vt:lpstr>Физический калькулятор</vt:lpstr>
      <vt:lpstr>Идея проекта</vt:lpstr>
      <vt:lpstr>Он создан для:</vt:lpstr>
      <vt:lpstr>Структура проекта</vt:lpstr>
      <vt:lpstr>Папка с проектом</vt:lpstr>
      <vt:lpstr>Пользовательский интерфейс</vt:lpstr>
      <vt:lpstr>Технологии PyQt5 и свои модули</vt:lpstr>
      <vt:lpstr>База данных</vt:lpstr>
      <vt:lpstr>Видео демонстрация</vt:lpstr>
      <vt:lpstr>Презентация PowerPoint</vt:lpstr>
      <vt:lpstr>Презентация PowerPoint</vt:lpstr>
      <vt:lpstr>Развитие проекта</vt:lpstr>
      <vt:lpstr>Вывод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Физический калькулятор</dc:title>
  <dc:creator>Даша</dc:creator>
  <cp:lastModifiedBy>Даша</cp:lastModifiedBy>
  <cp:revision>14</cp:revision>
  <dcterms:created xsi:type="dcterms:W3CDTF">2023-11-09T20:48:03Z</dcterms:created>
  <dcterms:modified xsi:type="dcterms:W3CDTF">2023-11-10T04:20:23Z</dcterms:modified>
</cp:coreProperties>
</file>